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odec Pro ExtraBold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Open Sauce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32403" y="0"/>
            <a:ext cx="5255597" cy="13183610"/>
            <a:chOff x="0" y="0"/>
            <a:chExt cx="1384190" cy="347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3521" t="-1890" b="-380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2636231" cy="2241909"/>
          </a:xfrm>
          <a:custGeom>
            <a:avLst/>
            <a:gdLst/>
            <a:ahLst/>
            <a:cxnLst/>
            <a:rect l="l" t="t" r="r" b="b"/>
            <a:pathLst>
              <a:path w="2636231" h="2241909">
                <a:moveTo>
                  <a:pt x="0" y="0"/>
                </a:moveTo>
                <a:lnTo>
                  <a:pt x="2636231" y="0"/>
                </a:lnTo>
                <a:lnTo>
                  <a:pt x="2636231" y="2241909"/>
                </a:lnTo>
                <a:lnTo>
                  <a:pt x="0" y="224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92" t="-22783" r="-19331" b="-3069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87521" y="3375195"/>
            <a:ext cx="8216585" cy="32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1"/>
              </a:lnSpc>
            </a:pPr>
            <a:r>
              <a:rPr lang="en-US" sz="6107" b="1" spc="-12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Demand Trends for Renewable Energy Products in Nigeria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4412" y="6755995"/>
            <a:ext cx="1804807" cy="45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9"/>
              </a:lnSpc>
              <a:spcBef>
                <a:spcPct val="0"/>
              </a:spcBef>
            </a:pPr>
            <a:r>
              <a:rPr lang="en-US" sz="2724" i="1" spc="266">
                <a:solidFill>
                  <a:srgbClr val="231F2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Group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093747" cy="2630992"/>
          </a:xfrm>
          <a:custGeom>
            <a:avLst/>
            <a:gdLst/>
            <a:ahLst/>
            <a:cxnLst/>
            <a:rect l="l" t="t" r="r" b="b"/>
            <a:pathLst>
              <a:path w="3093747" h="2630992">
                <a:moveTo>
                  <a:pt x="0" y="0"/>
                </a:moveTo>
                <a:lnTo>
                  <a:pt x="3093747" y="0"/>
                </a:lnTo>
                <a:lnTo>
                  <a:pt x="3093747" y="2630992"/>
                </a:lnTo>
                <a:lnTo>
                  <a:pt x="0" y="26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92" t="-22783" r="-19331" b="-306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15" r="-2073" b="-294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2951" y="6385229"/>
            <a:ext cx="1368640" cy="1368640"/>
          </a:xfrm>
          <a:custGeom>
            <a:avLst/>
            <a:gdLst/>
            <a:ahLst/>
            <a:cxnLst/>
            <a:rect l="l" t="t" r="r" b="b"/>
            <a:pathLst>
              <a:path w="1368640" h="1368640">
                <a:moveTo>
                  <a:pt x="0" y="0"/>
                </a:moveTo>
                <a:lnTo>
                  <a:pt x="1368640" y="0"/>
                </a:lnTo>
                <a:lnTo>
                  <a:pt x="1368640" y="1368640"/>
                </a:lnTo>
                <a:lnTo>
                  <a:pt x="0" y="136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8643" y="4328859"/>
            <a:ext cx="5577256" cy="122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04"/>
              </a:lnSpc>
              <a:spcBef>
                <a:spcPct val="0"/>
              </a:spcBef>
            </a:pPr>
            <a:r>
              <a:rPr lang="en-US" sz="7146" b="1" spc="-14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  <a:solidFill>
            <a:srgbClr val="009245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  <a:solidFill>
            <a:srgbClr val="009245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564270"/>
            <a:ext cx="5408984" cy="7683400"/>
            <a:chOff x="0" y="0"/>
            <a:chExt cx="1424588" cy="2101578"/>
          </a:xfrm>
          <a:solidFill>
            <a:srgbClr val="009245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Project Tasks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Most In-Demand Products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Geographic Hotspot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Seasonal Demand Variations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0737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Analytical Team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8CD6B1-C615-486E-ACD8-B8B8BB80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65" y="1039330"/>
            <a:ext cx="5931346" cy="7865480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239F7A05-3C31-4CF0-8381-C61DDE0CB3A6}"/>
              </a:ext>
            </a:extLst>
          </p:cNvPr>
          <p:cNvSpPr txBox="1"/>
          <p:nvPr/>
        </p:nvSpPr>
        <p:spPr>
          <a:xfrm>
            <a:off x="5286710" y="1323985"/>
            <a:ext cx="3244851" cy="936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9"/>
              </a:lnSpc>
              <a:spcBef>
                <a:spcPct val="0"/>
              </a:spcBef>
            </a:pPr>
            <a:r>
              <a:rPr lang="en-US" sz="5492" b="1" spc="-109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53" y="0"/>
            <a:ext cx="18288000" cy="5846331"/>
          </a:xfrm>
          <a:custGeom>
            <a:avLst/>
            <a:gdLst/>
            <a:ahLst/>
            <a:cxnLst/>
            <a:rect l="l" t="t" r="r" b="b"/>
            <a:pathLst>
              <a:path w="18288000" h="5846331">
                <a:moveTo>
                  <a:pt x="0" y="0"/>
                </a:moveTo>
                <a:lnTo>
                  <a:pt x="18288000" y="0"/>
                </a:lnTo>
                <a:lnTo>
                  <a:pt x="18288000" y="5846331"/>
                </a:lnTo>
                <a:lnTo>
                  <a:pt x="0" y="5846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010" b="-5894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16761" y="3612366"/>
            <a:ext cx="12731346" cy="5171309"/>
            <a:chOff x="0" y="0"/>
            <a:chExt cx="3353112" cy="1361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009245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58350" y="5732031"/>
            <a:ext cx="11150794" cy="165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0"/>
              </a:lnSpc>
            </a:pPr>
            <a:r>
              <a:rPr lang="en-US" sz="27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project helps Renergy Hub understand the market demand for renewable energy products in Nigeria over time, to guide strategic decision-making for marketing and distribution priorities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69478" y="4258228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479467" y="95548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92" t="-22783" r="-19331" b="-3069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3987486" y="4004340"/>
            <a:ext cx="897922" cy="0"/>
          </a:xfrm>
          <a:prstGeom prst="line">
            <a:avLst/>
          </a:prstGeom>
          <a:ln w="28575" cap="rnd">
            <a:solidFill>
              <a:srgbClr val="035D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 flipV="1">
            <a:off x="3987538" y="6273130"/>
            <a:ext cx="830149" cy="3057"/>
          </a:xfrm>
          <a:prstGeom prst="line">
            <a:avLst/>
          </a:prstGeom>
          <a:ln w="28575" cap="rnd">
            <a:solidFill>
              <a:srgbClr val="035D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5" name="TextBox 5"/>
          <p:cNvSpPr txBox="1"/>
          <p:nvPr/>
        </p:nvSpPr>
        <p:spPr>
          <a:xfrm>
            <a:off x="1885579" y="1511463"/>
            <a:ext cx="5640009" cy="93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9"/>
              </a:lnSpc>
              <a:spcBef>
                <a:spcPct val="0"/>
              </a:spcBef>
            </a:pPr>
            <a:r>
              <a:rPr lang="en-US" sz="5492" b="1" spc="-109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Tasks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15130" y="3723218"/>
            <a:ext cx="8951236" cy="119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04050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Identify the top three most in-demand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5130" y="5945300"/>
            <a:ext cx="8951236" cy="5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Analyze seasonal demand variations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5130" y="7987590"/>
            <a:ext cx="8572706" cy="119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Pinpoint geographic hotspots for renewable energy demand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04478" y="3086100"/>
            <a:ext cx="1865055" cy="1865055"/>
            <a:chOff x="0" y="0"/>
            <a:chExt cx="2486740" cy="24867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86740" cy="2486740"/>
            </a:xfrm>
            <a:custGeom>
              <a:avLst/>
              <a:gdLst/>
              <a:ahLst/>
              <a:cxnLst/>
              <a:rect l="l" t="t" r="r" b="b"/>
              <a:pathLst>
                <a:path w="2486740" h="2486740">
                  <a:moveTo>
                    <a:pt x="0" y="0"/>
                  </a:moveTo>
                  <a:lnTo>
                    <a:pt x="2486740" y="0"/>
                  </a:lnTo>
                  <a:lnTo>
                    <a:pt x="2486740" y="2486740"/>
                  </a:lnTo>
                  <a:lnTo>
                    <a:pt x="0" y="248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3200" y="203200"/>
              <a:ext cx="2085944" cy="2085944"/>
            </a:xfrm>
            <a:custGeom>
              <a:avLst/>
              <a:gdLst/>
              <a:ahLst/>
              <a:cxnLst/>
              <a:rect l="l" t="t" r="r" b="b"/>
              <a:pathLst>
                <a:path w="2085944" h="2085944">
                  <a:moveTo>
                    <a:pt x="0" y="0"/>
                  </a:moveTo>
                  <a:lnTo>
                    <a:pt x="2085944" y="0"/>
                  </a:lnTo>
                  <a:lnTo>
                    <a:pt x="2085944" y="2085944"/>
                  </a:lnTo>
                  <a:lnTo>
                    <a:pt x="0" y="208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104478" y="5357947"/>
            <a:ext cx="1865055" cy="1865055"/>
            <a:chOff x="0" y="0"/>
            <a:chExt cx="2486740" cy="24867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86740" cy="2486740"/>
            </a:xfrm>
            <a:custGeom>
              <a:avLst/>
              <a:gdLst/>
              <a:ahLst/>
              <a:cxnLst/>
              <a:rect l="l" t="t" r="r" b="b"/>
              <a:pathLst>
                <a:path w="2486740" h="2486740">
                  <a:moveTo>
                    <a:pt x="0" y="0"/>
                  </a:moveTo>
                  <a:lnTo>
                    <a:pt x="2486740" y="0"/>
                  </a:lnTo>
                  <a:lnTo>
                    <a:pt x="2486740" y="2486740"/>
                  </a:lnTo>
                  <a:lnTo>
                    <a:pt x="0" y="248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03200" y="203200"/>
              <a:ext cx="2085944" cy="2085944"/>
            </a:xfrm>
            <a:custGeom>
              <a:avLst/>
              <a:gdLst/>
              <a:ahLst/>
              <a:cxnLst/>
              <a:rect l="l" t="t" r="r" b="b"/>
              <a:pathLst>
                <a:path w="2085944" h="2085944">
                  <a:moveTo>
                    <a:pt x="0" y="0"/>
                  </a:moveTo>
                  <a:lnTo>
                    <a:pt x="2085944" y="0"/>
                  </a:lnTo>
                  <a:lnTo>
                    <a:pt x="2085944" y="2085944"/>
                  </a:lnTo>
                  <a:lnTo>
                    <a:pt x="0" y="208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104478" y="7642103"/>
            <a:ext cx="1865055" cy="1865055"/>
            <a:chOff x="0" y="0"/>
            <a:chExt cx="2486740" cy="24867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6740" cy="2486740"/>
            </a:xfrm>
            <a:custGeom>
              <a:avLst/>
              <a:gdLst/>
              <a:ahLst/>
              <a:cxnLst/>
              <a:rect l="l" t="t" r="r" b="b"/>
              <a:pathLst>
                <a:path w="2486740" h="2486740">
                  <a:moveTo>
                    <a:pt x="0" y="0"/>
                  </a:moveTo>
                  <a:lnTo>
                    <a:pt x="2486740" y="0"/>
                  </a:lnTo>
                  <a:lnTo>
                    <a:pt x="2486740" y="2486740"/>
                  </a:lnTo>
                  <a:lnTo>
                    <a:pt x="0" y="248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03200" y="203200"/>
              <a:ext cx="2085944" cy="2085944"/>
            </a:xfrm>
            <a:custGeom>
              <a:avLst/>
              <a:gdLst/>
              <a:ahLst/>
              <a:cxnLst/>
              <a:rect l="l" t="t" r="r" b="b"/>
              <a:pathLst>
                <a:path w="2085944" h="2085944">
                  <a:moveTo>
                    <a:pt x="0" y="0"/>
                  </a:moveTo>
                  <a:lnTo>
                    <a:pt x="2085944" y="0"/>
                  </a:lnTo>
                  <a:lnTo>
                    <a:pt x="2085944" y="2085944"/>
                  </a:lnTo>
                  <a:lnTo>
                    <a:pt x="0" y="208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3987591" y="8557285"/>
            <a:ext cx="830149" cy="3057"/>
          </a:xfrm>
          <a:prstGeom prst="line">
            <a:avLst/>
          </a:prstGeom>
          <a:ln w="28575" cap="rnd">
            <a:solidFill>
              <a:srgbClr val="035D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9" name="TextBox 19"/>
          <p:cNvSpPr txBox="1"/>
          <p:nvPr/>
        </p:nvSpPr>
        <p:spPr>
          <a:xfrm>
            <a:off x="2840672" y="3445457"/>
            <a:ext cx="392668" cy="100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z="5868" b="1">
                <a:solidFill>
                  <a:srgbClr val="AEE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8050" y="5731592"/>
            <a:ext cx="415290" cy="100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z="5868" b="1">
                <a:solidFill>
                  <a:srgbClr val="AEE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05489" y="8015747"/>
            <a:ext cx="440412" cy="100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z="5868" b="1">
                <a:solidFill>
                  <a:srgbClr val="AEE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-62930"/>
            <a:ext cx="16258844" cy="656625"/>
            <a:chOff x="0" y="0"/>
            <a:chExt cx="4322303" cy="1729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22303" cy="172938"/>
            </a:xfrm>
            <a:custGeom>
              <a:avLst/>
              <a:gdLst/>
              <a:ahLst/>
              <a:cxnLst/>
              <a:rect l="l" t="t" r="r" b="b"/>
              <a:pathLst>
                <a:path w="4322303" h="172938">
                  <a:moveTo>
                    <a:pt x="11794" y="0"/>
                  </a:moveTo>
                  <a:lnTo>
                    <a:pt x="4310509" y="0"/>
                  </a:lnTo>
                  <a:cubicBezTo>
                    <a:pt x="4317023" y="0"/>
                    <a:pt x="4322303" y="5280"/>
                    <a:pt x="4322303" y="11794"/>
                  </a:cubicBezTo>
                  <a:lnTo>
                    <a:pt x="4322303" y="161145"/>
                  </a:lnTo>
                  <a:cubicBezTo>
                    <a:pt x="4322303" y="167658"/>
                    <a:pt x="4317023" y="172938"/>
                    <a:pt x="4310509" y="172938"/>
                  </a:cubicBezTo>
                  <a:lnTo>
                    <a:pt x="11794" y="172938"/>
                  </a:lnTo>
                  <a:cubicBezTo>
                    <a:pt x="5280" y="172938"/>
                    <a:pt x="0" y="167658"/>
                    <a:pt x="0" y="161145"/>
                  </a:cubicBezTo>
                  <a:lnTo>
                    <a:pt x="0" y="11794"/>
                  </a:lnTo>
                  <a:cubicBezTo>
                    <a:pt x="0" y="5280"/>
                    <a:pt x="5280" y="0"/>
                    <a:pt x="11794" y="0"/>
                  </a:cubicBezTo>
                  <a:close/>
                </a:path>
              </a:pathLst>
            </a:custGeom>
            <a:solidFill>
              <a:srgbClr val="009245"/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322303" cy="191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461604" y="-62930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92" t="-22783" r="-19331" b="-3069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3402" y="4473515"/>
            <a:ext cx="11901671" cy="4549384"/>
            <a:chOff x="0" y="0"/>
            <a:chExt cx="759831" cy="290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831" cy="290444"/>
            </a:xfrm>
            <a:custGeom>
              <a:avLst/>
              <a:gdLst/>
              <a:ahLst/>
              <a:cxnLst/>
              <a:rect l="l" t="t" r="r" b="b"/>
              <a:pathLst>
                <a:path w="759831" h="290444">
                  <a:moveTo>
                    <a:pt x="0" y="0"/>
                  </a:moveTo>
                  <a:lnTo>
                    <a:pt x="759831" y="0"/>
                  </a:lnTo>
                  <a:lnTo>
                    <a:pt x="759831" y="290444"/>
                  </a:lnTo>
                  <a:lnTo>
                    <a:pt x="0" y="290444"/>
                  </a:lnTo>
                  <a:close/>
                </a:path>
              </a:pathLst>
            </a:custGeom>
            <a:solidFill>
              <a:srgbClr val="00924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759831" cy="309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25222" y="3955582"/>
            <a:ext cx="11962653" cy="4777655"/>
          </a:xfrm>
          <a:custGeom>
            <a:avLst/>
            <a:gdLst/>
            <a:ahLst/>
            <a:cxnLst/>
            <a:rect l="l" t="t" r="r" b="b"/>
            <a:pathLst>
              <a:path w="11962653" h="4777655">
                <a:moveTo>
                  <a:pt x="0" y="0"/>
                </a:moveTo>
                <a:lnTo>
                  <a:pt x="11962653" y="0"/>
                </a:lnTo>
                <a:lnTo>
                  <a:pt x="11962653" y="4777654"/>
                </a:lnTo>
                <a:lnTo>
                  <a:pt x="0" y="4777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7" r="-93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00664"/>
            <a:ext cx="8053428" cy="85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9"/>
              </a:lnSpc>
              <a:spcBef>
                <a:spcPct val="0"/>
              </a:spcBef>
            </a:pPr>
            <a:r>
              <a:rPr lang="en-US" sz="4992" b="1" spc="-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Most In-demand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1052" y="4892615"/>
            <a:ext cx="1982555" cy="5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Battery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97831"/>
            <a:ext cx="8988620" cy="102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0"/>
              </a:lnSpc>
            </a:pPr>
            <a:r>
              <a:rPr lang="en-US" sz="27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After analysing various search terms, the top three most in-demand renewable energy products are: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775" y="6149698"/>
            <a:ext cx="4135447" cy="5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Solar Generator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7793" y="7318121"/>
            <a:ext cx="1873822" cy="5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1"/>
              </a:lnSpc>
              <a:spcBef>
                <a:spcPct val="0"/>
              </a:spcBef>
            </a:pPr>
            <a:r>
              <a:rPr lang="en-US" sz="3436" b="1" spc="-68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Inverter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09229" y="-72757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92" t="-22783" r="-19331" b="-3069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" y="-43880"/>
            <a:ext cx="16277645" cy="656625"/>
            <a:chOff x="0" y="0"/>
            <a:chExt cx="4322303" cy="172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22303" cy="172938"/>
            </a:xfrm>
            <a:custGeom>
              <a:avLst/>
              <a:gdLst/>
              <a:ahLst/>
              <a:cxnLst/>
              <a:rect l="l" t="t" r="r" b="b"/>
              <a:pathLst>
                <a:path w="4322303" h="172938">
                  <a:moveTo>
                    <a:pt x="11794" y="0"/>
                  </a:moveTo>
                  <a:lnTo>
                    <a:pt x="4310509" y="0"/>
                  </a:lnTo>
                  <a:cubicBezTo>
                    <a:pt x="4317023" y="0"/>
                    <a:pt x="4322303" y="5280"/>
                    <a:pt x="4322303" y="11794"/>
                  </a:cubicBezTo>
                  <a:lnTo>
                    <a:pt x="4322303" y="161145"/>
                  </a:lnTo>
                  <a:cubicBezTo>
                    <a:pt x="4322303" y="167658"/>
                    <a:pt x="4317023" y="172938"/>
                    <a:pt x="4310509" y="172938"/>
                  </a:cubicBezTo>
                  <a:lnTo>
                    <a:pt x="11794" y="172938"/>
                  </a:lnTo>
                  <a:cubicBezTo>
                    <a:pt x="5280" y="172938"/>
                    <a:pt x="0" y="167658"/>
                    <a:pt x="0" y="161145"/>
                  </a:cubicBezTo>
                  <a:lnTo>
                    <a:pt x="0" y="11794"/>
                  </a:lnTo>
                  <a:cubicBezTo>
                    <a:pt x="0" y="5280"/>
                    <a:pt x="5280" y="0"/>
                    <a:pt x="11794" y="0"/>
                  </a:cubicBezTo>
                  <a:close/>
                </a:path>
              </a:pathLst>
            </a:custGeom>
            <a:solidFill>
              <a:srgbClr val="009245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322303" cy="191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48188" y="868561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4145" y="4023352"/>
            <a:ext cx="14595178" cy="3751948"/>
            <a:chOff x="0" y="0"/>
            <a:chExt cx="19460237" cy="5002598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3545687" cy="5002598"/>
              <a:chOff x="0" y="0"/>
              <a:chExt cx="1735451" cy="24485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35451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1735451" h="2448541">
                    <a:moveTo>
                      <a:pt x="93162" y="0"/>
                    </a:moveTo>
                    <a:lnTo>
                      <a:pt x="1642289" y="0"/>
                    </a:lnTo>
                    <a:cubicBezTo>
                      <a:pt x="1666997" y="0"/>
                      <a:pt x="1690693" y="9815"/>
                      <a:pt x="1708164" y="27286"/>
                    </a:cubicBezTo>
                    <a:cubicBezTo>
                      <a:pt x="1725635" y="44758"/>
                      <a:pt x="1735451" y="68454"/>
                      <a:pt x="1735451" y="93162"/>
                    </a:cubicBezTo>
                    <a:lnTo>
                      <a:pt x="1735451" y="2355379"/>
                    </a:lnTo>
                    <a:cubicBezTo>
                      <a:pt x="1735451" y="2380087"/>
                      <a:pt x="1725635" y="2403784"/>
                      <a:pt x="1708164" y="2421255"/>
                    </a:cubicBezTo>
                    <a:cubicBezTo>
                      <a:pt x="1690693" y="2438726"/>
                      <a:pt x="1666997" y="2448541"/>
                      <a:pt x="1642289" y="2448541"/>
                    </a:cubicBezTo>
                    <a:lnTo>
                      <a:pt x="93162" y="2448541"/>
                    </a:lnTo>
                    <a:cubicBezTo>
                      <a:pt x="68454" y="2448541"/>
                      <a:pt x="44758" y="2438726"/>
                      <a:pt x="27286" y="2421255"/>
                    </a:cubicBezTo>
                    <a:cubicBezTo>
                      <a:pt x="9815" y="2403784"/>
                      <a:pt x="0" y="2380087"/>
                      <a:pt x="0" y="2355379"/>
                    </a:cubicBezTo>
                    <a:lnTo>
                      <a:pt x="0" y="93162"/>
                    </a:lnTo>
                    <a:cubicBezTo>
                      <a:pt x="0" y="68454"/>
                      <a:pt x="9815" y="44758"/>
                      <a:pt x="27286" y="27286"/>
                    </a:cubicBezTo>
                    <a:cubicBezTo>
                      <a:pt x="44758" y="9815"/>
                      <a:pt x="68454" y="0"/>
                      <a:pt x="93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009245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35451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3979777" y="0"/>
              <a:ext cx="3545687" cy="5002598"/>
              <a:chOff x="0" y="0"/>
              <a:chExt cx="1735451" cy="24485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35451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1735451" h="2448541">
                    <a:moveTo>
                      <a:pt x="93162" y="0"/>
                    </a:moveTo>
                    <a:lnTo>
                      <a:pt x="1642289" y="0"/>
                    </a:lnTo>
                    <a:cubicBezTo>
                      <a:pt x="1666997" y="0"/>
                      <a:pt x="1690693" y="9815"/>
                      <a:pt x="1708164" y="27286"/>
                    </a:cubicBezTo>
                    <a:cubicBezTo>
                      <a:pt x="1725635" y="44758"/>
                      <a:pt x="1735451" y="68454"/>
                      <a:pt x="1735451" y="93162"/>
                    </a:cubicBezTo>
                    <a:lnTo>
                      <a:pt x="1735451" y="2355379"/>
                    </a:lnTo>
                    <a:cubicBezTo>
                      <a:pt x="1735451" y="2380087"/>
                      <a:pt x="1725635" y="2403784"/>
                      <a:pt x="1708164" y="2421255"/>
                    </a:cubicBezTo>
                    <a:cubicBezTo>
                      <a:pt x="1690693" y="2438726"/>
                      <a:pt x="1666997" y="2448541"/>
                      <a:pt x="1642289" y="2448541"/>
                    </a:cubicBezTo>
                    <a:lnTo>
                      <a:pt x="93162" y="2448541"/>
                    </a:lnTo>
                    <a:cubicBezTo>
                      <a:pt x="68454" y="2448541"/>
                      <a:pt x="44758" y="2438726"/>
                      <a:pt x="27286" y="2421255"/>
                    </a:cubicBezTo>
                    <a:cubicBezTo>
                      <a:pt x="9815" y="2403784"/>
                      <a:pt x="0" y="2380087"/>
                      <a:pt x="0" y="2355379"/>
                    </a:cubicBezTo>
                    <a:lnTo>
                      <a:pt x="0" y="93162"/>
                    </a:lnTo>
                    <a:cubicBezTo>
                      <a:pt x="0" y="68454"/>
                      <a:pt x="9815" y="44758"/>
                      <a:pt x="27286" y="27286"/>
                    </a:cubicBezTo>
                    <a:cubicBezTo>
                      <a:pt x="44758" y="9815"/>
                      <a:pt x="68454" y="0"/>
                      <a:pt x="93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009245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35451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7957285" y="0"/>
              <a:ext cx="3545687" cy="5002598"/>
              <a:chOff x="0" y="0"/>
              <a:chExt cx="1735451" cy="24485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35451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1735451" h="2448541">
                    <a:moveTo>
                      <a:pt x="93162" y="0"/>
                    </a:moveTo>
                    <a:lnTo>
                      <a:pt x="1642289" y="0"/>
                    </a:lnTo>
                    <a:cubicBezTo>
                      <a:pt x="1666997" y="0"/>
                      <a:pt x="1690693" y="9815"/>
                      <a:pt x="1708164" y="27286"/>
                    </a:cubicBezTo>
                    <a:cubicBezTo>
                      <a:pt x="1725635" y="44758"/>
                      <a:pt x="1735451" y="68454"/>
                      <a:pt x="1735451" y="93162"/>
                    </a:cubicBezTo>
                    <a:lnTo>
                      <a:pt x="1735451" y="2355379"/>
                    </a:lnTo>
                    <a:cubicBezTo>
                      <a:pt x="1735451" y="2380087"/>
                      <a:pt x="1725635" y="2403784"/>
                      <a:pt x="1708164" y="2421255"/>
                    </a:cubicBezTo>
                    <a:cubicBezTo>
                      <a:pt x="1690693" y="2438726"/>
                      <a:pt x="1666997" y="2448541"/>
                      <a:pt x="1642289" y="2448541"/>
                    </a:cubicBezTo>
                    <a:lnTo>
                      <a:pt x="93162" y="2448541"/>
                    </a:lnTo>
                    <a:cubicBezTo>
                      <a:pt x="68454" y="2448541"/>
                      <a:pt x="44758" y="2438726"/>
                      <a:pt x="27286" y="2421255"/>
                    </a:cubicBezTo>
                    <a:cubicBezTo>
                      <a:pt x="9815" y="2403784"/>
                      <a:pt x="0" y="2380087"/>
                      <a:pt x="0" y="2355379"/>
                    </a:cubicBezTo>
                    <a:lnTo>
                      <a:pt x="0" y="93162"/>
                    </a:lnTo>
                    <a:cubicBezTo>
                      <a:pt x="0" y="68454"/>
                      <a:pt x="9815" y="44758"/>
                      <a:pt x="27286" y="27286"/>
                    </a:cubicBezTo>
                    <a:cubicBezTo>
                      <a:pt x="44758" y="9815"/>
                      <a:pt x="68454" y="0"/>
                      <a:pt x="93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009245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35451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11937062" y="0"/>
              <a:ext cx="3545687" cy="5002598"/>
              <a:chOff x="0" y="0"/>
              <a:chExt cx="1735451" cy="24485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35451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1735451" h="2448541">
                    <a:moveTo>
                      <a:pt x="93162" y="0"/>
                    </a:moveTo>
                    <a:lnTo>
                      <a:pt x="1642289" y="0"/>
                    </a:lnTo>
                    <a:cubicBezTo>
                      <a:pt x="1666997" y="0"/>
                      <a:pt x="1690693" y="9815"/>
                      <a:pt x="1708164" y="27286"/>
                    </a:cubicBezTo>
                    <a:cubicBezTo>
                      <a:pt x="1725635" y="44758"/>
                      <a:pt x="1735451" y="68454"/>
                      <a:pt x="1735451" y="93162"/>
                    </a:cubicBezTo>
                    <a:lnTo>
                      <a:pt x="1735451" y="2355379"/>
                    </a:lnTo>
                    <a:cubicBezTo>
                      <a:pt x="1735451" y="2380087"/>
                      <a:pt x="1725635" y="2403784"/>
                      <a:pt x="1708164" y="2421255"/>
                    </a:cubicBezTo>
                    <a:cubicBezTo>
                      <a:pt x="1690693" y="2438726"/>
                      <a:pt x="1666997" y="2448541"/>
                      <a:pt x="1642289" y="2448541"/>
                    </a:cubicBezTo>
                    <a:lnTo>
                      <a:pt x="93162" y="2448541"/>
                    </a:lnTo>
                    <a:cubicBezTo>
                      <a:pt x="68454" y="2448541"/>
                      <a:pt x="44758" y="2438726"/>
                      <a:pt x="27286" y="2421255"/>
                    </a:cubicBezTo>
                    <a:cubicBezTo>
                      <a:pt x="9815" y="2403784"/>
                      <a:pt x="0" y="2380087"/>
                      <a:pt x="0" y="2355379"/>
                    </a:cubicBezTo>
                    <a:lnTo>
                      <a:pt x="0" y="93162"/>
                    </a:lnTo>
                    <a:cubicBezTo>
                      <a:pt x="0" y="68454"/>
                      <a:pt x="9815" y="44758"/>
                      <a:pt x="27286" y="27286"/>
                    </a:cubicBezTo>
                    <a:cubicBezTo>
                      <a:pt x="44758" y="9815"/>
                      <a:pt x="68454" y="0"/>
                      <a:pt x="93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009245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735451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15914550" y="0"/>
              <a:ext cx="3545687" cy="5002598"/>
              <a:chOff x="0" y="0"/>
              <a:chExt cx="1735451" cy="24485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35451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1735451" h="2448541">
                    <a:moveTo>
                      <a:pt x="93162" y="0"/>
                    </a:moveTo>
                    <a:lnTo>
                      <a:pt x="1642289" y="0"/>
                    </a:lnTo>
                    <a:cubicBezTo>
                      <a:pt x="1666997" y="0"/>
                      <a:pt x="1690693" y="9815"/>
                      <a:pt x="1708164" y="27286"/>
                    </a:cubicBezTo>
                    <a:cubicBezTo>
                      <a:pt x="1725635" y="44758"/>
                      <a:pt x="1735451" y="68454"/>
                      <a:pt x="1735451" y="93162"/>
                    </a:cubicBezTo>
                    <a:lnTo>
                      <a:pt x="1735451" y="2355379"/>
                    </a:lnTo>
                    <a:cubicBezTo>
                      <a:pt x="1735451" y="2380087"/>
                      <a:pt x="1725635" y="2403784"/>
                      <a:pt x="1708164" y="2421255"/>
                    </a:cubicBezTo>
                    <a:cubicBezTo>
                      <a:pt x="1690693" y="2438726"/>
                      <a:pt x="1666997" y="2448541"/>
                      <a:pt x="1642289" y="2448541"/>
                    </a:cubicBezTo>
                    <a:lnTo>
                      <a:pt x="93162" y="2448541"/>
                    </a:lnTo>
                    <a:cubicBezTo>
                      <a:pt x="68454" y="2448541"/>
                      <a:pt x="44758" y="2438726"/>
                      <a:pt x="27286" y="2421255"/>
                    </a:cubicBezTo>
                    <a:cubicBezTo>
                      <a:pt x="9815" y="2403784"/>
                      <a:pt x="0" y="2380087"/>
                      <a:pt x="0" y="2355379"/>
                    </a:cubicBezTo>
                    <a:lnTo>
                      <a:pt x="0" y="93162"/>
                    </a:lnTo>
                    <a:cubicBezTo>
                      <a:pt x="0" y="68454"/>
                      <a:pt x="9815" y="44758"/>
                      <a:pt x="27286" y="27286"/>
                    </a:cubicBezTo>
                    <a:cubicBezTo>
                      <a:pt x="44758" y="9815"/>
                      <a:pt x="68454" y="0"/>
                      <a:pt x="93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009245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735451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06310" y="4143071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4579964" y="4143071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6102141" y="5899326"/>
            <a:ext cx="2185859" cy="4387674"/>
          </a:xfrm>
          <a:custGeom>
            <a:avLst/>
            <a:gdLst/>
            <a:ahLst/>
            <a:cxnLst/>
            <a:rect l="l" t="t" r="r" b="b"/>
            <a:pathLst>
              <a:path w="2185859" h="4387674">
                <a:moveTo>
                  <a:pt x="0" y="0"/>
                </a:moveTo>
                <a:lnTo>
                  <a:pt x="2185859" y="0"/>
                </a:lnTo>
                <a:lnTo>
                  <a:pt x="2185859" y="4387674"/>
                </a:lnTo>
                <a:lnTo>
                  <a:pt x="0" y="438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627017" y="1117272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b="1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Geographic Hotspots</a:t>
            </a:r>
          </a:p>
        </p:txBody>
      </p:sp>
      <p:sp>
        <p:nvSpPr>
          <p:cNvPr id="22" name="Freeform 22"/>
          <p:cNvSpPr/>
          <p:nvPr/>
        </p:nvSpPr>
        <p:spPr>
          <a:xfrm rot="-10800000">
            <a:off x="74799" y="-3274984"/>
            <a:ext cx="3154073" cy="6331169"/>
          </a:xfrm>
          <a:custGeom>
            <a:avLst/>
            <a:gdLst/>
            <a:ahLst/>
            <a:cxnLst/>
            <a:rect l="l" t="t" r="r" b="b"/>
            <a:pathLst>
              <a:path w="3154073" h="6331169">
                <a:moveTo>
                  <a:pt x="0" y="0"/>
                </a:moveTo>
                <a:lnTo>
                  <a:pt x="3154073" y="0"/>
                </a:lnTo>
                <a:lnTo>
                  <a:pt x="3154073" y="6331169"/>
                </a:lnTo>
                <a:lnTo>
                  <a:pt x="0" y="6331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2403280" y="5299365"/>
            <a:ext cx="552440" cy="755826"/>
          </a:xfrm>
          <a:custGeom>
            <a:avLst/>
            <a:gdLst/>
            <a:ahLst/>
            <a:cxnLst/>
            <a:rect l="l" t="t" r="r" b="b"/>
            <a:pathLst>
              <a:path w="552440" h="755826">
                <a:moveTo>
                  <a:pt x="0" y="0"/>
                </a:moveTo>
                <a:lnTo>
                  <a:pt x="552440" y="0"/>
                </a:lnTo>
                <a:lnTo>
                  <a:pt x="552440" y="755827"/>
                </a:lnTo>
                <a:lnTo>
                  <a:pt x="0" y="7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53363" y="6255217"/>
            <a:ext cx="2099327" cy="68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8"/>
              </a:lnSpc>
              <a:spcBef>
                <a:spcPct val="0"/>
              </a:spcBef>
            </a:pPr>
            <a:r>
              <a:rPr lang="en-US" sz="4279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Borno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04207" y="412402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269" y="2597080"/>
            <a:ext cx="14304824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Demand for renewable energy products is concentrated in specific regions. The top states showing interest include:</a:t>
            </a:r>
          </a:p>
        </p:txBody>
      </p:sp>
      <p:sp>
        <p:nvSpPr>
          <p:cNvPr id="27" name="Freeform 27"/>
          <p:cNvSpPr/>
          <p:nvPr/>
        </p:nvSpPr>
        <p:spPr>
          <a:xfrm>
            <a:off x="7582193" y="4143071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8163530" y="412402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557248" y="4143071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13513253" y="4143071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31"/>
          <p:cNvSpPr txBox="1"/>
          <p:nvPr/>
        </p:nvSpPr>
        <p:spPr>
          <a:xfrm>
            <a:off x="5184413" y="412402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38273" y="412402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13328" y="412402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id="34" name="Freeform 34"/>
          <p:cNvSpPr/>
          <p:nvPr/>
        </p:nvSpPr>
        <p:spPr>
          <a:xfrm>
            <a:off x="5376934" y="5299365"/>
            <a:ext cx="552440" cy="755826"/>
          </a:xfrm>
          <a:custGeom>
            <a:avLst/>
            <a:gdLst/>
            <a:ahLst/>
            <a:cxnLst/>
            <a:rect l="l" t="t" r="r" b="b"/>
            <a:pathLst>
              <a:path w="552440" h="755826">
                <a:moveTo>
                  <a:pt x="0" y="0"/>
                </a:moveTo>
                <a:lnTo>
                  <a:pt x="552440" y="0"/>
                </a:lnTo>
                <a:lnTo>
                  <a:pt x="552440" y="755827"/>
                </a:lnTo>
                <a:lnTo>
                  <a:pt x="0" y="7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395514" y="5299365"/>
            <a:ext cx="552440" cy="755826"/>
          </a:xfrm>
          <a:custGeom>
            <a:avLst/>
            <a:gdLst/>
            <a:ahLst/>
            <a:cxnLst/>
            <a:rect l="l" t="t" r="r" b="b"/>
            <a:pathLst>
              <a:path w="552440" h="755826">
                <a:moveTo>
                  <a:pt x="0" y="0"/>
                </a:moveTo>
                <a:lnTo>
                  <a:pt x="552440" y="0"/>
                </a:lnTo>
                <a:lnTo>
                  <a:pt x="552440" y="755827"/>
                </a:lnTo>
                <a:lnTo>
                  <a:pt x="0" y="7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330794" y="5299365"/>
            <a:ext cx="552440" cy="755826"/>
          </a:xfrm>
          <a:custGeom>
            <a:avLst/>
            <a:gdLst/>
            <a:ahLst/>
            <a:cxnLst/>
            <a:rect l="l" t="t" r="r" b="b"/>
            <a:pathLst>
              <a:path w="552440" h="755826">
                <a:moveTo>
                  <a:pt x="0" y="0"/>
                </a:moveTo>
                <a:lnTo>
                  <a:pt x="552441" y="0"/>
                </a:lnTo>
                <a:lnTo>
                  <a:pt x="552441" y="755827"/>
                </a:lnTo>
                <a:lnTo>
                  <a:pt x="0" y="7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350210" y="5299365"/>
            <a:ext cx="552440" cy="755826"/>
          </a:xfrm>
          <a:custGeom>
            <a:avLst/>
            <a:gdLst/>
            <a:ahLst/>
            <a:cxnLst/>
            <a:rect l="l" t="t" r="r" b="b"/>
            <a:pathLst>
              <a:path w="552440" h="755826">
                <a:moveTo>
                  <a:pt x="0" y="0"/>
                </a:moveTo>
                <a:lnTo>
                  <a:pt x="552440" y="0"/>
                </a:lnTo>
                <a:lnTo>
                  <a:pt x="552440" y="755827"/>
                </a:lnTo>
                <a:lnTo>
                  <a:pt x="0" y="7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4627017" y="6343391"/>
            <a:ext cx="2099327" cy="67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50"/>
              </a:lnSpc>
              <a:spcBef>
                <a:spcPct val="0"/>
              </a:spcBef>
            </a:pPr>
            <a:r>
              <a:rPr lang="en-US" sz="4179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Oyo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29246" y="6343391"/>
            <a:ext cx="2099327" cy="67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50"/>
              </a:lnSpc>
              <a:spcBef>
                <a:spcPct val="0"/>
              </a:spcBef>
            </a:pPr>
            <a:r>
              <a:rPr lang="en-US" sz="4179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Ogun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33448" y="6352916"/>
            <a:ext cx="2099327" cy="68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8"/>
              </a:lnSpc>
              <a:spcBef>
                <a:spcPct val="0"/>
              </a:spcBef>
            </a:pPr>
            <a:r>
              <a:rPr lang="en-US" sz="4279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Ondo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76766" y="6352916"/>
            <a:ext cx="2099327" cy="68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8"/>
              </a:lnSpc>
              <a:spcBef>
                <a:spcPct val="0"/>
              </a:spcBef>
            </a:pPr>
            <a:r>
              <a:rPr lang="en-US" sz="4279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74145" y="8341360"/>
            <a:ext cx="14595178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Additionally, the South-West geopolitical zone emerges as a key area of interest, suggesting that this region may benefit most from targeted marketing strategies.</a:t>
            </a:r>
          </a:p>
        </p:txBody>
      </p:sp>
      <p:sp>
        <p:nvSpPr>
          <p:cNvPr id="43" name="Freeform 43"/>
          <p:cNvSpPr/>
          <p:nvPr/>
        </p:nvSpPr>
        <p:spPr>
          <a:xfrm>
            <a:off x="16509229" y="-72757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92" t="-22783" r="-19331" b="-3069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5865" y="5794043"/>
            <a:ext cx="1029692" cy="892261"/>
          </a:xfrm>
          <a:custGeom>
            <a:avLst/>
            <a:gdLst/>
            <a:ahLst/>
            <a:cxnLst/>
            <a:rect l="l" t="t" r="r" b="b"/>
            <a:pathLst>
              <a:path w="1029692" h="892261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1772" y="4239815"/>
            <a:ext cx="12558270" cy="5292171"/>
          </a:xfrm>
          <a:custGeom>
            <a:avLst/>
            <a:gdLst/>
            <a:ahLst/>
            <a:cxnLst/>
            <a:rect l="l" t="t" r="r" b="b"/>
            <a:pathLst>
              <a:path w="12558270" h="5292171">
                <a:moveTo>
                  <a:pt x="0" y="0"/>
                </a:moveTo>
                <a:lnTo>
                  <a:pt x="12558270" y="0"/>
                </a:lnTo>
                <a:lnTo>
                  <a:pt x="12558270" y="5292171"/>
                </a:lnTo>
                <a:lnTo>
                  <a:pt x="0" y="5292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1772" y="1291118"/>
            <a:ext cx="10787731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Seasonal Demand Variation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5803251" y="5299365"/>
            <a:ext cx="2484749" cy="4987635"/>
          </a:xfrm>
          <a:custGeom>
            <a:avLst/>
            <a:gdLst/>
            <a:ahLst/>
            <a:cxnLst/>
            <a:rect l="l" t="t" r="r" b="b"/>
            <a:pathLst>
              <a:path w="2484749" h="4987635">
                <a:moveTo>
                  <a:pt x="0" y="0"/>
                </a:moveTo>
                <a:lnTo>
                  <a:pt x="2484749" y="0"/>
                </a:lnTo>
                <a:lnTo>
                  <a:pt x="2484749" y="4987635"/>
                </a:lnTo>
                <a:lnTo>
                  <a:pt x="0" y="49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165522" y="2553945"/>
            <a:ext cx="15635172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Interest in </a:t>
            </a:r>
            <a:r>
              <a:rPr lang="en-US" sz="2799" b="1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solar generators</a:t>
            </a:r>
            <a:r>
              <a:rPr lang="en-US" sz="27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2799" b="1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solar fans</a:t>
            </a:r>
            <a:r>
              <a:rPr lang="en-US" sz="27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 has seen a significant uptrend since 2021</a:t>
            </a:r>
          </a:p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In contrast, interest in </a:t>
            </a:r>
            <a:r>
              <a:rPr lang="en-US" sz="2799" b="1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biogas </a:t>
            </a:r>
            <a:r>
              <a:rPr lang="en-US" sz="27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products experienced a steep decline in 2024.</a:t>
            </a:r>
          </a:p>
        </p:txBody>
      </p:sp>
      <p:sp>
        <p:nvSpPr>
          <p:cNvPr id="7" name="Freeform 7"/>
          <p:cNvSpPr/>
          <p:nvPr/>
        </p:nvSpPr>
        <p:spPr>
          <a:xfrm>
            <a:off x="16509229" y="-72757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92" t="-22783" r="-19331" b="-3069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402" y="0"/>
            <a:ext cx="722372" cy="10287000"/>
            <a:chOff x="0" y="0"/>
            <a:chExt cx="19025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254" cy="2709333"/>
            </a:xfrm>
            <a:custGeom>
              <a:avLst/>
              <a:gdLst/>
              <a:ahLst/>
              <a:cxnLst/>
              <a:rect l="l" t="t" r="r" b="b"/>
              <a:pathLst>
                <a:path w="190254" h="2709333">
                  <a:moveTo>
                    <a:pt x="0" y="0"/>
                  </a:moveTo>
                  <a:lnTo>
                    <a:pt x="190254" y="0"/>
                  </a:lnTo>
                  <a:lnTo>
                    <a:pt x="1902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02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5865" y="5794043"/>
            <a:ext cx="1029692" cy="892261"/>
          </a:xfrm>
          <a:custGeom>
            <a:avLst/>
            <a:gdLst/>
            <a:ahLst/>
            <a:cxnLst/>
            <a:rect l="l" t="t" r="r" b="b"/>
            <a:pathLst>
              <a:path w="1029692" h="892261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229" y="-72757"/>
            <a:ext cx="1500142" cy="1275754"/>
          </a:xfrm>
          <a:custGeom>
            <a:avLst/>
            <a:gdLst/>
            <a:ahLst/>
            <a:cxnLst/>
            <a:rect l="l" t="t" r="r" b="b"/>
            <a:pathLst>
              <a:path w="1500142" h="1275754">
                <a:moveTo>
                  <a:pt x="0" y="0"/>
                </a:moveTo>
                <a:lnTo>
                  <a:pt x="1500142" y="0"/>
                </a:lnTo>
                <a:lnTo>
                  <a:pt x="1500142" y="1275754"/>
                </a:lnTo>
                <a:lnTo>
                  <a:pt x="0" y="12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92" t="-22783" r="-19331" b="-306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402" y="0"/>
            <a:ext cx="633306" cy="10287000"/>
            <a:chOff x="0" y="0"/>
            <a:chExt cx="16679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797" cy="2709333"/>
            </a:xfrm>
            <a:custGeom>
              <a:avLst/>
              <a:gdLst/>
              <a:ahLst/>
              <a:cxnLst/>
              <a:rect l="l" t="t" r="r" b="b"/>
              <a:pathLst>
                <a:path w="166797" h="2709333">
                  <a:moveTo>
                    <a:pt x="0" y="0"/>
                  </a:moveTo>
                  <a:lnTo>
                    <a:pt x="166797" y="0"/>
                  </a:lnTo>
                  <a:lnTo>
                    <a:pt x="166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667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36880" y="1695540"/>
            <a:ext cx="7672491" cy="7672491"/>
          </a:xfrm>
          <a:custGeom>
            <a:avLst/>
            <a:gdLst/>
            <a:ahLst/>
            <a:cxnLst/>
            <a:rect l="l" t="t" r="r" b="b"/>
            <a:pathLst>
              <a:path w="7672491" h="7672491">
                <a:moveTo>
                  <a:pt x="0" y="0"/>
                </a:moveTo>
                <a:lnTo>
                  <a:pt x="7672491" y="0"/>
                </a:lnTo>
                <a:lnTo>
                  <a:pt x="7672491" y="7672491"/>
                </a:lnTo>
                <a:lnTo>
                  <a:pt x="0" y="767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1772" y="1291118"/>
            <a:ext cx="7522228" cy="8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6"/>
              </a:lnSpc>
            </a:pPr>
            <a:r>
              <a:rPr lang="en-US" sz="5884" spc="205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87983"/>
            <a:ext cx="9044300" cy="70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just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Focus promotional efforts on the South-West zone, especially in Borno, Oyo, Ogun and Ondo states.</a:t>
            </a:r>
          </a:p>
          <a:p>
            <a:pPr algn="just">
              <a:lnSpc>
                <a:spcPts val="4029"/>
              </a:lnSpc>
            </a:pPr>
            <a:endParaRPr lang="en-US" sz="3099">
              <a:solidFill>
                <a:srgbClr val="04050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9285" lvl="1" indent="-334642" algn="just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Emphasize marketing around peak periods of interest to capitalise on seasonal demand variations.</a:t>
            </a:r>
          </a:p>
          <a:p>
            <a:pPr algn="just">
              <a:lnSpc>
                <a:spcPts val="4029"/>
              </a:lnSpc>
            </a:pPr>
            <a:endParaRPr lang="en-US" sz="3099">
              <a:solidFill>
                <a:srgbClr val="04050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9285" lvl="1" indent="-334642" algn="just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40506"/>
                </a:solidFill>
                <a:latin typeface="Open Sauce"/>
                <a:ea typeface="Open Sauce"/>
                <a:cs typeface="Open Sauce"/>
                <a:sym typeface="Open Sauce"/>
              </a:rPr>
              <a:t>Given the declining interest in biogas, Renergy Hub may benefit from concentrating resources on the growth of solar-based products, which are gaining traction.</a:t>
            </a:r>
          </a:p>
          <a:p>
            <a:pPr algn="just">
              <a:lnSpc>
                <a:spcPts val="4029"/>
              </a:lnSpc>
            </a:pPr>
            <a:endParaRPr lang="en-US" sz="3099">
              <a:solidFill>
                <a:srgbClr val="04050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77329" y="297372"/>
            <a:ext cx="9657329" cy="431647"/>
            <a:chOff x="0" y="0"/>
            <a:chExt cx="2543494" cy="1136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3494" cy="113685"/>
            </a:xfrm>
            <a:custGeom>
              <a:avLst/>
              <a:gdLst/>
              <a:ahLst/>
              <a:cxnLst/>
              <a:rect l="l" t="t" r="r" b="b"/>
              <a:pathLst>
                <a:path w="2543494" h="113685">
                  <a:moveTo>
                    <a:pt x="0" y="0"/>
                  </a:moveTo>
                  <a:lnTo>
                    <a:pt x="2543494" y="0"/>
                  </a:lnTo>
                  <a:lnTo>
                    <a:pt x="2543494" y="113685"/>
                  </a:lnTo>
                  <a:lnTo>
                    <a:pt x="0" y="113685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543494" cy="13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5579" y="7271563"/>
            <a:ext cx="13242149" cy="1113540"/>
            <a:chOff x="0" y="0"/>
            <a:chExt cx="17656199" cy="14847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405589" cy="1484720"/>
              <a:chOff x="0" y="0"/>
              <a:chExt cx="1008503" cy="27699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8503" cy="276999"/>
              </a:xfrm>
              <a:custGeom>
                <a:avLst/>
                <a:gdLst/>
                <a:ahLst/>
                <a:cxnLst/>
                <a:rect l="l" t="t" r="r" b="b"/>
                <a:pathLst>
                  <a:path w="1008503" h="276999">
                    <a:moveTo>
                      <a:pt x="0" y="0"/>
                    </a:moveTo>
                    <a:lnTo>
                      <a:pt x="1008503" y="0"/>
                    </a:lnTo>
                    <a:lnTo>
                      <a:pt x="1008503" y="276999"/>
                    </a:lnTo>
                    <a:lnTo>
                      <a:pt x="0" y="276999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08503" cy="31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127613" y="0"/>
              <a:ext cx="5405589" cy="1484720"/>
              <a:chOff x="0" y="0"/>
              <a:chExt cx="1008503" cy="27699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08503" cy="276999"/>
              </a:xfrm>
              <a:custGeom>
                <a:avLst/>
                <a:gdLst/>
                <a:ahLst/>
                <a:cxnLst/>
                <a:rect l="l" t="t" r="r" b="b"/>
                <a:pathLst>
                  <a:path w="1008503" h="276999">
                    <a:moveTo>
                      <a:pt x="0" y="0"/>
                    </a:moveTo>
                    <a:lnTo>
                      <a:pt x="1008503" y="0"/>
                    </a:lnTo>
                    <a:lnTo>
                      <a:pt x="1008503" y="276999"/>
                    </a:lnTo>
                    <a:lnTo>
                      <a:pt x="0" y="276999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08503" cy="31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250610" y="0"/>
              <a:ext cx="5405589" cy="1484720"/>
              <a:chOff x="0" y="0"/>
              <a:chExt cx="1008503" cy="27699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08503" cy="276999"/>
              </a:xfrm>
              <a:custGeom>
                <a:avLst/>
                <a:gdLst/>
                <a:ahLst/>
                <a:cxnLst/>
                <a:rect l="l" t="t" r="r" b="b"/>
                <a:pathLst>
                  <a:path w="1008503" h="276999">
                    <a:moveTo>
                      <a:pt x="0" y="0"/>
                    </a:moveTo>
                    <a:lnTo>
                      <a:pt x="1008503" y="0"/>
                    </a:lnTo>
                    <a:lnTo>
                      <a:pt x="1008503" y="276999"/>
                    </a:lnTo>
                    <a:lnTo>
                      <a:pt x="0" y="276999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008503" cy="31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flipH="1">
            <a:off x="15255911" y="-57150"/>
            <a:ext cx="3032089" cy="3032089"/>
          </a:xfrm>
          <a:custGeom>
            <a:avLst/>
            <a:gdLst/>
            <a:ahLst/>
            <a:cxnLst/>
            <a:rect l="l" t="t" r="r" b="b"/>
            <a:pathLst>
              <a:path w="3032089" h="3032089">
                <a:moveTo>
                  <a:pt x="3032089" y="0"/>
                </a:moveTo>
                <a:lnTo>
                  <a:pt x="0" y="0"/>
                </a:lnTo>
                <a:lnTo>
                  <a:pt x="0" y="3032089"/>
                </a:lnTo>
                <a:lnTo>
                  <a:pt x="3032089" y="3032089"/>
                </a:lnTo>
                <a:lnTo>
                  <a:pt x="30320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072067" y="3377219"/>
            <a:ext cx="4055661" cy="3838714"/>
          </a:xfrm>
          <a:custGeom>
            <a:avLst/>
            <a:gdLst/>
            <a:ahLst/>
            <a:cxnLst/>
            <a:rect l="l" t="t" r="r" b="b"/>
            <a:pathLst>
              <a:path w="4055661" h="3838714">
                <a:moveTo>
                  <a:pt x="0" y="0"/>
                </a:moveTo>
                <a:lnTo>
                  <a:pt x="4055661" y="0"/>
                </a:lnTo>
                <a:lnTo>
                  <a:pt x="4055661" y="3838714"/>
                </a:lnTo>
                <a:lnTo>
                  <a:pt x="0" y="383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25" b="-282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78823" y="3354686"/>
            <a:ext cx="4055661" cy="3861247"/>
          </a:xfrm>
          <a:custGeom>
            <a:avLst/>
            <a:gdLst/>
            <a:ahLst/>
            <a:cxnLst/>
            <a:rect l="l" t="t" r="r" b="b"/>
            <a:pathLst>
              <a:path w="4055661" h="3861247">
                <a:moveTo>
                  <a:pt x="0" y="0"/>
                </a:moveTo>
                <a:lnTo>
                  <a:pt x="4055662" y="0"/>
                </a:lnTo>
                <a:lnTo>
                  <a:pt x="4055662" y="3861247"/>
                </a:lnTo>
                <a:lnTo>
                  <a:pt x="0" y="3861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103" t="-3009" r="-19692" b="-6063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85828" y="7352873"/>
            <a:ext cx="2731184" cy="90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3"/>
              </a:lnSpc>
              <a:spcBef>
                <a:spcPct val="0"/>
              </a:spcBef>
            </a:pPr>
            <a:r>
              <a:rPr lang="en-US" sz="2638" b="1" spc="10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Damilare Adefowope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5579" y="1842243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Analytical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41062" y="7352873"/>
            <a:ext cx="2731184" cy="90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638" b="1" spc="10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Blessedsarah Omolola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7925" y="7352873"/>
            <a:ext cx="1907325" cy="90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3"/>
              </a:lnSpc>
              <a:spcBef>
                <a:spcPct val="0"/>
              </a:spcBef>
            </a:pPr>
            <a:r>
              <a:rPr lang="en-US" sz="2638" b="1" spc="10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Diseph Gum-Igonu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5446C-77B9-21AF-A211-0821AAB3F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80" y="3354686"/>
            <a:ext cx="4054191" cy="38612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267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Codec Pro ExtraBold</vt:lpstr>
      <vt:lpstr>Open Sauce Bold</vt:lpstr>
      <vt:lpstr>Open Sauce</vt:lpstr>
      <vt:lpstr>Open Sauce Italics</vt:lpstr>
      <vt:lpstr>Calibri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LENOVO</cp:lastModifiedBy>
  <cp:revision>10</cp:revision>
  <dcterms:created xsi:type="dcterms:W3CDTF">2006-08-16T00:00:00Z</dcterms:created>
  <dcterms:modified xsi:type="dcterms:W3CDTF">2024-11-23T14:01:24Z</dcterms:modified>
  <dc:identifier>DAGXPanPVKw</dc:identifier>
</cp:coreProperties>
</file>